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98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B416D-A704-4B78-A99C-E631797681EB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71C2DF-17F4-4045-BB13-6BB380EAF422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一、學前階段（</a:t>
          </a:r>
          <a:r>
            <a:rPr lang="en-US" altLang="zh-TW" sz="2200" b="1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～</a:t>
          </a:r>
          <a:r>
            <a:rPr lang="en-US" altLang="zh-TW" sz="2200" b="1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220318BD-065A-4827-AB63-2CB47767361F}" type="parTrans" cxnId="{903A8DF5-6A1E-458B-9656-49C01F0683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7A0944C-BBDF-4737-9114-BF609DFBE9C7}" type="sibTrans" cxnId="{903A8DF5-6A1E-458B-9656-49C01F0683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EA4227-8929-4AAD-A435-5EA3EE1160BB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父母可以在合理範圍內滿足孩子的「需要」，針對「想要」的部分則要求孩子做適度的節制，才能發展出自我克制的能力。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3EBE0A7C-0740-4C09-B992-1511AF1C28FC}" type="parTrans" cxnId="{9B4890FB-2152-4717-81D1-324EAC37BF9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C93C4C-5B05-4AC8-AFF8-1970B6FA8B6F}" type="sibTrans" cxnId="{9B4890FB-2152-4717-81D1-324EAC37BF9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6A32EB4-1FD5-497C-9845-A85F516B68F7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二、學齡階段（</a:t>
          </a:r>
          <a:r>
            <a:rPr lang="en-US" altLang="zh-TW" sz="2200" b="1" dirty="0" smtClean="0">
              <a:latin typeface="微軟正黑體" pitchFamily="34" charset="-120"/>
              <a:ea typeface="微軟正黑體" pitchFamily="34" charset="-120"/>
            </a:rPr>
            <a:t>6~12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2A8DC243-42BA-457B-B6B4-86A8F0DCE189}" type="parTrans" cxnId="{9822CE00-9D99-40F5-914E-2161B271CF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C729A4F-B650-4396-A0F5-D65ECB13718E}" type="sibTrans" cxnId="{9822CE00-9D99-40F5-914E-2161B271CF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EA6C7D-32F3-453F-9D80-C567DD8DACF2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父母可以藉由零用錢制度，幫助孩子建立自我管理的能力。滿足「想要」的需求，孩子才有機會從經驗中學習。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4D2884AE-4EE5-454F-A12F-FACC0EDF49DD}" type="parTrans" cxnId="{23B9B97C-3EED-47C3-8BCC-CAD64E0616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D31011-F301-4F6A-9CA3-591DE96404A4}" type="sibTrans" cxnId="{23B9B97C-3EED-47C3-8BCC-CAD64E0616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EA8490C-4D5D-467F-9D02-CC76E48351E1}">
      <dgm:prSet phldrT="[文字]" custT="1"/>
      <dgm:spPr/>
      <dgm:t>
        <a:bodyPr/>
        <a:lstStyle/>
        <a:p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三、青春期（</a:t>
          </a:r>
          <a:r>
            <a:rPr lang="en-US" altLang="zh-TW" sz="2200" b="1" dirty="0" smtClean="0">
              <a:latin typeface="微軟正黑體" pitchFamily="34" charset="-120"/>
              <a:ea typeface="微軟正黑體" pitchFamily="34" charset="-120"/>
            </a:rPr>
            <a:t>13~18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EBE9A8B3-D841-48C0-97AC-B98E87FE4D6F}" type="parTrans" cxnId="{93DE0564-44EA-45F7-A169-3F1B2FDC9F6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667E634-4643-4512-81FB-91C7F932369D}" type="sibTrans" cxnId="{93DE0564-44EA-45F7-A169-3F1B2FDC9F6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C56516-91AB-48D6-8BF9-1EC8ABB02FB9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這是孩子思考能力大躍進的階段，應適時地幫助孩子釐清價值觀，教導孩子基本的金融理財觀念與知識。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37E4F492-91EC-4CAE-8140-E3534BAE4232}" type="parTrans" cxnId="{6711AEB6-8719-441B-AFAA-BE5A869413C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B52F97-F67C-49AB-8FD7-D49AAAB5491C}" type="sibTrans" cxnId="{6711AEB6-8719-441B-AFAA-BE5A869413C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8B8BDA9-C086-4505-9261-2DDD5FC1AEEC}" type="pres">
      <dgm:prSet presAssocID="{411B416D-A704-4B78-A99C-E631797681EB}" presName="Name0" presStyleCnt="0">
        <dgm:presLayoutVars>
          <dgm:dir/>
          <dgm:animLvl val="lvl"/>
          <dgm:resizeHandles val="exact"/>
        </dgm:presLayoutVars>
      </dgm:prSet>
      <dgm:spPr/>
    </dgm:pt>
    <dgm:pt modelId="{CEA1EF84-F198-4F9D-8F74-2539BCB3DF55}" type="pres">
      <dgm:prSet presAssocID="{7EA8490C-4D5D-467F-9D02-CC76E48351E1}" presName="boxAndChildren" presStyleCnt="0"/>
      <dgm:spPr/>
    </dgm:pt>
    <dgm:pt modelId="{F5906487-649F-499D-979A-A3DD770B86DA}" type="pres">
      <dgm:prSet presAssocID="{7EA8490C-4D5D-467F-9D02-CC76E48351E1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6A9270CF-8F37-439F-94B0-6B97564F40BD}" type="pres">
      <dgm:prSet presAssocID="{7EA8490C-4D5D-467F-9D02-CC76E48351E1}" presName="entireBox" presStyleLbl="node1" presStyleIdx="0" presStyleCnt="3" custScaleY="75150"/>
      <dgm:spPr/>
      <dgm:t>
        <a:bodyPr/>
        <a:lstStyle/>
        <a:p>
          <a:endParaRPr lang="zh-TW" altLang="en-US"/>
        </a:p>
      </dgm:t>
    </dgm:pt>
    <dgm:pt modelId="{0D3E830D-F837-454E-AA19-EAA0CF547D60}" type="pres">
      <dgm:prSet presAssocID="{7EA8490C-4D5D-467F-9D02-CC76E48351E1}" presName="descendantBox" presStyleCnt="0"/>
      <dgm:spPr/>
    </dgm:pt>
    <dgm:pt modelId="{5A5CAA47-10A0-42F4-996B-5584A35469C0}" type="pres">
      <dgm:prSet presAssocID="{2FC56516-91AB-48D6-8BF9-1EC8ABB02FB9}" presName="childTextBox" presStyleLbl="fgAccFollowNode1" presStyleIdx="0" presStyleCnt="3" custScaleY="1085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BF52C3-9AF3-4242-BD86-CFCAE2E85C23}" type="pres">
      <dgm:prSet presAssocID="{1C729A4F-B650-4396-A0F5-D65ECB13718E}" presName="sp" presStyleCnt="0"/>
      <dgm:spPr/>
    </dgm:pt>
    <dgm:pt modelId="{18BFDB6D-EECA-415F-B7D8-1D27EF9EC279}" type="pres">
      <dgm:prSet presAssocID="{56A32EB4-1FD5-497C-9845-A85F516B68F7}" presName="arrowAndChildren" presStyleCnt="0"/>
      <dgm:spPr/>
    </dgm:pt>
    <dgm:pt modelId="{20FCC960-55C8-4ACF-AFAE-85387DC934FD}" type="pres">
      <dgm:prSet presAssocID="{56A32EB4-1FD5-497C-9845-A85F516B68F7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1C76BDCA-3244-4430-834B-389A5BC10E09}" type="pres">
      <dgm:prSet presAssocID="{56A32EB4-1FD5-497C-9845-A85F516B68F7}" presName="arrow" presStyleLbl="node1" presStyleIdx="1" presStyleCnt="3" custScaleY="68765"/>
      <dgm:spPr/>
      <dgm:t>
        <a:bodyPr/>
        <a:lstStyle/>
        <a:p>
          <a:endParaRPr lang="zh-TW" altLang="en-US"/>
        </a:p>
      </dgm:t>
    </dgm:pt>
    <dgm:pt modelId="{C4CD352F-DC12-4CD2-AEF4-72FFD7577985}" type="pres">
      <dgm:prSet presAssocID="{56A32EB4-1FD5-497C-9845-A85F516B68F7}" presName="descendantArrow" presStyleCnt="0"/>
      <dgm:spPr/>
    </dgm:pt>
    <dgm:pt modelId="{54CA46B1-7CA4-4B60-ACE7-BE1807F779A8}" type="pres">
      <dgm:prSet presAssocID="{B4EA6C7D-32F3-453F-9D80-C567DD8DACF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14BBA9-C8E9-498E-9D2C-EC7B9456FC7D}" type="pres">
      <dgm:prSet presAssocID="{27A0944C-BBDF-4737-9114-BF609DFBE9C7}" presName="sp" presStyleCnt="0"/>
      <dgm:spPr/>
    </dgm:pt>
    <dgm:pt modelId="{2CE73E97-B130-4F65-9678-A931354262B8}" type="pres">
      <dgm:prSet presAssocID="{2671C2DF-17F4-4045-BB13-6BB380EAF422}" presName="arrowAndChildren" presStyleCnt="0"/>
      <dgm:spPr/>
    </dgm:pt>
    <dgm:pt modelId="{B758083B-32AC-4099-B376-20E81DA100B7}" type="pres">
      <dgm:prSet presAssocID="{2671C2DF-17F4-4045-BB13-6BB380EAF422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EF7502D4-E190-4144-8943-2DAD2AB18C9D}" type="pres">
      <dgm:prSet presAssocID="{2671C2DF-17F4-4045-BB13-6BB380EAF422}" presName="arrow" presStyleLbl="node1" presStyleIdx="2" presStyleCnt="3" custScaleY="65834"/>
      <dgm:spPr/>
      <dgm:t>
        <a:bodyPr/>
        <a:lstStyle/>
        <a:p>
          <a:endParaRPr lang="zh-TW" altLang="en-US"/>
        </a:p>
      </dgm:t>
    </dgm:pt>
    <dgm:pt modelId="{7F6C0F81-B30D-4F2C-8B52-26D2C3369568}" type="pres">
      <dgm:prSet presAssocID="{2671C2DF-17F4-4045-BB13-6BB380EAF422}" presName="descendantArrow" presStyleCnt="0"/>
      <dgm:spPr/>
    </dgm:pt>
    <dgm:pt modelId="{D5ECBAF9-AB85-4A1C-AAED-11A6BF88DD90}" type="pres">
      <dgm:prSet presAssocID="{80EA4227-8929-4AAD-A435-5EA3EE1160B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E176AB-37EE-4817-AD1B-3F8BD719821B}" type="presOf" srcId="{411B416D-A704-4B78-A99C-E631797681EB}" destId="{68B8BDA9-C086-4505-9261-2DDD5FC1AEEC}" srcOrd="0" destOrd="0" presId="urn:microsoft.com/office/officeart/2005/8/layout/process4"/>
    <dgm:cxn modelId="{93DE0564-44EA-45F7-A169-3F1B2FDC9F65}" srcId="{411B416D-A704-4B78-A99C-E631797681EB}" destId="{7EA8490C-4D5D-467F-9D02-CC76E48351E1}" srcOrd="2" destOrd="0" parTransId="{EBE9A8B3-D841-48C0-97AC-B98E87FE4D6F}" sibTransId="{0667E634-4643-4512-81FB-91C7F932369D}"/>
    <dgm:cxn modelId="{945AF8A0-C799-4664-A794-938439B16272}" type="presOf" srcId="{56A32EB4-1FD5-497C-9845-A85F516B68F7}" destId="{20FCC960-55C8-4ACF-AFAE-85387DC934FD}" srcOrd="0" destOrd="0" presId="urn:microsoft.com/office/officeart/2005/8/layout/process4"/>
    <dgm:cxn modelId="{E56202CE-528D-4781-9148-584D09B7B69F}" type="presOf" srcId="{7EA8490C-4D5D-467F-9D02-CC76E48351E1}" destId="{F5906487-649F-499D-979A-A3DD770B86DA}" srcOrd="0" destOrd="0" presId="urn:microsoft.com/office/officeart/2005/8/layout/process4"/>
    <dgm:cxn modelId="{903A8DF5-6A1E-458B-9656-49C01F06837A}" srcId="{411B416D-A704-4B78-A99C-E631797681EB}" destId="{2671C2DF-17F4-4045-BB13-6BB380EAF422}" srcOrd="0" destOrd="0" parTransId="{220318BD-065A-4827-AB63-2CB47767361F}" sibTransId="{27A0944C-BBDF-4737-9114-BF609DFBE9C7}"/>
    <dgm:cxn modelId="{CE1FD1B8-780E-4599-A9F2-A86CF2032362}" type="presOf" srcId="{2671C2DF-17F4-4045-BB13-6BB380EAF422}" destId="{B758083B-32AC-4099-B376-20E81DA100B7}" srcOrd="0" destOrd="0" presId="urn:microsoft.com/office/officeart/2005/8/layout/process4"/>
    <dgm:cxn modelId="{8DAD7D0A-DE59-4301-82E1-622A50233D40}" type="presOf" srcId="{56A32EB4-1FD5-497C-9845-A85F516B68F7}" destId="{1C76BDCA-3244-4430-834B-389A5BC10E09}" srcOrd="1" destOrd="0" presId="urn:microsoft.com/office/officeart/2005/8/layout/process4"/>
    <dgm:cxn modelId="{7CB8C605-0F15-4F8C-BAA0-C7968203DFBC}" type="presOf" srcId="{7EA8490C-4D5D-467F-9D02-CC76E48351E1}" destId="{6A9270CF-8F37-439F-94B0-6B97564F40BD}" srcOrd="1" destOrd="0" presId="urn:microsoft.com/office/officeart/2005/8/layout/process4"/>
    <dgm:cxn modelId="{89FDA87F-C0BC-4E5A-A0A1-87DC560AADBC}" type="presOf" srcId="{2FC56516-91AB-48D6-8BF9-1EC8ABB02FB9}" destId="{5A5CAA47-10A0-42F4-996B-5584A35469C0}" srcOrd="0" destOrd="0" presId="urn:microsoft.com/office/officeart/2005/8/layout/process4"/>
    <dgm:cxn modelId="{D0D38E57-018D-42B6-AACB-3B21628E5837}" type="presOf" srcId="{80EA4227-8929-4AAD-A435-5EA3EE1160BB}" destId="{D5ECBAF9-AB85-4A1C-AAED-11A6BF88DD90}" srcOrd="0" destOrd="0" presId="urn:microsoft.com/office/officeart/2005/8/layout/process4"/>
    <dgm:cxn modelId="{9B4890FB-2152-4717-81D1-324EAC37BF9E}" srcId="{2671C2DF-17F4-4045-BB13-6BB380EAF422}" destId="{80EA4227-8929-4AAD-A435-5EA3EE1160BB}" srcOrd="0" destOrd="0" parTransId="{3EBE0A7C-0740-4C09-B992-1511AF1C28FC}" sibTransId="{45C93C4C-5B05-4AC8-AFF8-1970B6FA8B6F}"/>
    <dgm:cxn modelId="{9822CE00-9D99-40F5-914E-2161B271CFE6}" srcId="{411B416D-A704-4B78-A99C-E631797681EB}" destId="{56A32EB4-1FD5-497C-9845-A85F516B68F7}" srcOrd="1" destOrd="0" parTransId="{2A8DC243-42BA-457B-B6B4-86A8F0DCE189}" sibTransId="{1C729A4F-B650-4396-A0F5-D65ECB13718E}"/>
    <dgm:cxn modelId="{6711AEB6-8719-441B-AFAA-BE5A869413C1}" srcId="{7EA8490C-4D5D-467F-9D02-CC76E48351E1}" destId="{2FC56516-91AB-48D6-8BF9-1EC8ABB02FB9}" srcOrd="0" destOrd="0" parTransId="{37E4F492-91EC-4CAE-8140-E3534BAE4232}" sibTransId="{E2B52F97-F67C-49AB-8FD7-D49AAAB5491C}"/>
    <dgm:cxn modelId="{49426302-21D2-45C1-ADE7-5B859AEF5670}" type="presOf" srcId="{2671C2DF-17F4-4045-BB13-6BB380EAF422}" destId="{EF7502D4-E190-4144-8943-2DAD2AB18C9D}" srcOrd="1" destOrd="0" presId="urn:microsoft.com/office/officeart/2005/8/layout/process4"/>
    <dgm:cxn modelId="{23B9B97C-3EED-47C3-8BCC-CAD64E061668}" srcId="{56A32EB4-1FD5-497C-9845-A85F516B68F7}" destId="{B4EA6C7D-32F3-453F-9D80-C567DD8DACF2}" srcOrd="0" destOrd="0" parTransId="{4D2884AE-4EE5-454F-A12F-FACC0EDF49DD}" sibTransId="{3FD31011-F301-4F6A-9CA3-591DE96404A4}"/>
    <dgm:cxn modelId="{8BE56BE9-92A5-4403-95FB-928674675ADD}" type="presOf" srcId="{B4EA6C7D-32F3-453F-9D80-C567DD8DACF2}" destId="{54CA46B1-7CA4-4B60-ACE7-BE1807F779A8}" srcOrd="0" destOrd="0" presId="urn:microsoft.com/office/officeart/2005/8/layout/process4"/>
    <dgm:cxn modelId="{EEECB7C7-B3B4-40D0-AFD0-F6B718DA0E2E}" type="presParOf" srcId="{68B8BDA9-C086-4505-9261-2DDD5FC1AEEC}" destId="{CEA1EF84-F198-4F9D-8F74-2539BCB3DF55}" srcOrd="0" destOrd="0" presId="urn:microsoft.com/office/officeart/2005/8/layout/process4"/>
    <dgm:cxn modelId="{CD917556-2BFD-4900-A279-974C54C01528}" type="presParOf" srcId="{CEA1EF84-F198-4F9D-8F74-2539BCB3DF55}" destId="{F5906487-649F-499D-979A-A3DD770B86DA}" srcOrd="0" destOrd="0" presId="urn:microsoft.com/office/officeart/2005/8/layout/process4"/>
    <dgm:cxn modelId="{6AFCE69E-45A5-4A4B-B245-4FA18DD39534}" type="presParOf" srcId="{CEA1EF84-F198-4F9D-8F74-2539BCB3DF55}" destId="{6A9270CF-8F37-439F-94B0-6B97564F40BD}" srcOrd="1" destOrd="0" presId="urn:microsoft.com/office/officeart/2005/8/layout/process4"/>
    <dgm:cxn modelId="{FCB1B932-E32A-438D-AB3A-F44067B0415C}" type="presParOf" srcId="{CEA1EF84-F198-4F9D-8F74-2539BCB3DF55}" destId="{0D3E830D-F837-454E-AA19-EAA0CF547D60}" srcOrd="2" destOrd="0" presId="urn:microsoft.com/office/officeart/2005/8/layout/process4"/>
    <dgm:cxn modelId="{F18A3BA1-3C86-44B0-8F75-FFBB1621907E}" type="presParOf" srcId="{0D3E830D-F837-454E-AA19-EAA0CF547D60}" destId="{5A5CAA47-10A0-42F4-996B-5584A35469C0}" srcOrd="0" destOrd="0" presId="urn:microsoft.com/office/officeart/2005/8/layout/process4"/>
    <dgm:cxn modelId="{97706C4E-C0AB-4F35-8814-871B80BDDC5A}" type="presParOf" srcId="{68B8BDA9-C086-4505-9261-2DDD5FC1AEEC}" destId="{8EBF52C3-9AF3-4242-BD86-CFCAE2E85C23}" srcOrd="1" destOrd="0" presId="urn:microsoft.com/office/officeart/2005/8/layout/process4"/>
    <dgm:cxn modelId="{FB3301C4-0E46-409C-8916-25B97848D511}" type="presParOf" srcId="{68B8BDA9-C086-4505-9261-2DDD5FC1AEEC}" destId="{18BFDB6D-EECA-415F-B7D8-1D27EF9EC279}" srcOrd="2" destOrd="0" presId="urn:microsoft.com/office/officeart/2005/8/layout/process4"/>
    <dgm:cxn modelId="{57892BF1-F608-49AC-99F7-F06E7E2AB6C2}" type="presParOf" srcId="{18BFDB6D-EECA-415F-B7D8-1D27EF9EC279}" destId="{20FCC960-55C8-4ACF-AFAE-85387DC934FD}" srcOrd="0" destOrd="0" presId="urn:microsoft.com/office/officeart/2005/8/layout/process4"/>
    <dgm:cxn modelId="{880652D5-F0B0-4621-BE41-2F8AD873AB33}" type="presParOf" srcId="{18BFDB6D-EECA-415F-B7D8-1D27EF9EC279}" destId="{1C76BDCA-3244-4430-834B-389A5BC10E09}" srcOrd="1" destOrd="0" presId="urn:microsoft.com/office/officeart/2005/8/layout/process4"/>
    <dgm:cxn modelId="{0D6C3085-4197-4E06-9D22-3A8F159D5525}" type="presParOf" srcId="{18BFDB6D-EECA-415F-B7D8-1D27EF9EC279}" destId="{C4CD352F-DC12-4CD2-AEF4-72FFD7577985}" srcOrd="2" destOrd="0" presId="urn:microsoft.com/office/officeart/2005/8/layout/process4"/>
    <dgm:cxn modelId="{CA3FADC6-A138-4E11-ADCA-6EA2F12BAE9A}" type="presParOf" srcId="{C4CD352F-DC12-4CD2-AEF4-72FFD7577985}" destId="{54CA46B1-7CA4-4B60-ACE7-BE1807F779A8}" srcOrd="0" destOrd="0" presId="urn:microsoft.com/office/officeart/2005/8/layout/process4"/>
    <dgm:cxn modelId="{9F011686-6F74-4343-83B7-01E61C3F7C4F}" type="presParOf" srcId="{68B8BDA9-C086-4505-9261-2DDD5FC1AEEC}" destId="{1F14BBA9-C8E9-498E-9D2C-EC7B9456FC7D}" srcOrd="3" destOrd="0" presId="urn:microsoft.com/office/officeart/2005/8/layout/process4"/>
    <dgm:cxn modelId="{43734D21-1567-46EA-9485-87F557B79F3E}" type="presParOf" srcId="{68B8BDA9-C086-4505-9261-2DDD5FC1AEEC}" destId="{2CE73E97-B130-4F65-9678-A931354262B8}" srcOrd="4" destOrd="0" presId="urn:microsoft.com/office/officeart/2005/8/layout/process4"/>
    <dgm:cxn modelId="{DF763F2A-074A-4512-94EA-8368290347F7}" type="presParOf" srcId="{2CE73E97-B130-4F65-9678-A931354262B8}" destId="{B758083B-32AC-4099-B376-20E81DA100B7}" srcOrd="0" destOrd="0" presId="urn:microsoft.com/office/officeart/2005/8/layout/process4"/>
    <dgm:cxn modelId="{2E285176-5ED8-4B3C-B6BF-08E61F7B8756}" type="presParOf" srcId="{2CE73E97-B130-4F65-9678-A931354262B8}" destId="{EF7502D4-E190-4144-8943-2DAD2AB18C9D}" srcOrd="1" destOrd="0" presId="urn:microsoft.com/office/officeart/2005/8/layout/process4"/>
    <dgm:cxn modelId="{4FE52760-D007-4332-9B51-FA8CB4B444F1}" type="presParOf" srcId="{2CE73E97-B130-4F65-9678-A931354262B8}" destId="{7F6C0F81-B30D-4F2C-8B52-26D2C3369568}" srcOrd="2" destOrd="0" presId="urn:microsoft.com/office/officeart/2005/8/layout/process4"/>
    <dgm:cxn modelId="{C661FDF3-177D-4156-A307-08E657E9642E}" type="presParOf" srcId="{7F6C0F81-B30D-4F2C-8B52-26D2C3369568}" destId="{D5ECBAF9-AB85-4A1C-AAED-11A6BF88DD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AC529-A2BE-47B4-A40B-9B16D905DF4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8D34135-42A8-42B4-9921-A6FAB7F75098}">
      <dgm:prSet phldrT="[文字]" custT="1"/>
      <dgm:spPr/>
      <dgm:t>
        <a:bodyPr/>
        <a:lstStyle/>
        <a:p>
          <a:r>
            <a:rPr lang="en-US" altLang="zh-TW" sz="33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分清楚「需要」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VS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「想要」。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A5970C9E-2A31-427C-B133-2C0C1D0E6A75}" type="parTrans" cxnId="{A185E4C1-6702-4D0E-8F7C-FBDD9F5F3E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786576F-45D0-4070-882A-34422950CC62}" type="sibTrans" cxnId="{A185E4C1-6702-4D0E-8F7C-FBDD9F5F3E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8B7FAFB-E636-4275-A0AE-0736A56BB2F3}">
      <dgm:prSet phldrT="[文字]" custT="1"/>
      <dgm:spPr/>
      <dgm:t>
        <a:bodyPr/>
        <a:lstStyle/>
        <a:p>
          <a:r>
            <a:rPr lang="en-US" altLang="zh-TW" sz="33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善用訓練克制欲望的棉花糖理論。能夠延遲消費、克制欲望的小孩，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長大後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成功機率較高。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E1100A75-4DB6-472E-BA1D-5348D7B4CEBF}" type="parTrans" cxnId="{F8A25F0A-E709-468D-9803-5DE739F4ED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F4E481-2C3A-4CA3-96C7-8008745001B8}" type="sibTrans" cxnId="{F8A25F0A-E709-468D-9803-5DE739F4ED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33B127B-11B0-4F5B-8EDE-329F12E895FF}">
      <dgm:prSet phldrT="[文字]" custT="1"/>
      <dgm:spPr/>
      <dgm:t>
        <a:bodyPr/>
        <a:lstStyle/>
        <a:p>
          <a:r>
            <a:rPr lang="en-US" altLang="zh-TW" sz="33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父母可以在家中擔任銀行的角色，例如鼓勵儲蓄這件事，父母可以提供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％的利率給孩子，存多少錢，父母提撥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％做為獎勵。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BAEBFE4C-CCE7-4321-AA2B-A6D6F1619609}" type="parTrans" cxnId="{7660D0BC-03C5-49A6-BFD1-15A37FA2D5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28F53EF-4055-4658-BB5A-3132197DEBFD}" type="sibTrans" cxnId="{7660D0BC-03C5-49A6-BFD1-15A37FA2D5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603CD5-EAF4-4DD8-91CA-5D4CC96D32FC}">
      <dgm:prSet phldrT="[文字]" custT="1"/>
      <dgm:spPr/>
      <dgm:t>
        <a:bodyPr/>
        <a:lstStyle/>
        <a:p>
          <a:r>
            <a:rPr lang="en-US" altLang="zh-TW" sz="3300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以家庭代幣代替金錢，給予孩子獎勵。例如，為鼓勵孩子做家事，或成績有好的表現，可以用獎勵卡、紅利點數等方式替代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E1EA3F6F-96C2-4E9C-9FBA-61DE8EBB0EBA}" type="parTrans" cxnId="{1B7B217F-AF19-4FDB-9529-9F65D48101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55518D-368C-430F-8A6A-B8E0828026F7}" type="sibTrans" cxnId="{1B7B217F-AF19-4FDB-9529-9F65D48101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90ED6C9-9993-4BB0-A201-05B13345EDC1}" type="pres">
      <dgm:prSet presAssocID="{78FAC529-A2BE-47B4-A40B-9B16D905DF4F}" presName="diagram" presStyleCnt="0">
        <dgm:presLayoutVars>
          <dgm:dir/>
          <dgm:resizeHandles val="exact"/>
        </dgm:presLayoutVars>
      </dgm:prSet>
      <dgm:spPr/>
    </dgm:pt>
    <dgm:pt modelId="{7FF60609-07B3-44A2-ADC7-81C5B832E3CD}" type="pres">
      <dgm:prSet presAssocID="{08D34135-42A8-42B4-9921-A6FAB7F750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9B175-DA14-4BD5-B66D-EE5F0D03007C}" type="pres">
      <dgm:prSet presAssocID="{8786576F-45D0-4070-882A-34422950CC62}" presName="sibTrans" presStyleCnt="0"/>
      <dgm:spPr/>
    </dgm:pt>
    <dgm:pt modelId="{4ECF2A97-765C-4EA3-9F66-DDCCBC1B3235}" type="pres">
      <dgm:prSet presAssocID="{C8B7FAFB-E636-4275-A0AE-0736A56BB2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BA9A7C-E9A6-4C52-B213-D7AF6D91357D}" type="pres">
      <dgm:prSet presAssocID="{AAF4E481-2C3A-4CA3-96C7-8008745001B8}" presName="sibTrans" presStyleCnt="0"/>
      <dgm:spPr/>
    </dgm:pt>
    <dgm:pt modelId="{65383096-F4BB-4009-9EEE-334841A01909}" type="pres">
      <dgm:prSet presAssocID="{E33B127B-11B0-4F5B-8EDE-329F12E895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9451FF-4B8E-4922-B66C-7B37CBDADF93}" type="pres">
      <dgm:prSet presAssocID="{D28F53EF-4055-4658-BB5A-3132197DEBFD}" presName="sibTrans" presStyleCnt="0"/>
      <dgm:spPr/>
    </dgm:pt>
    <dgm:pt modelId="{0F52A833-8359-4C6E-9FBE-F34C5AF0C304}" type="pres">
      <dgm:prSet presAssocID="{80603CD5-EAF4-4DD8-91CA-5D4CC96D32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E55C6A-1DB4-468E-8333-A1D6111806E2}" type="presOf" srcId="{78FAC529-A2BE-47B4-A40B-9B16D905DF4F}" destId="{190ED6C9-9993-4BB0-A201-05B13345EDC1}" srcOrd="0" destOrd="0" presId="urn:microsoft.com/office/officeart/2005/8/layout/default"/>
    <dgm:cxn modelId="{6BF2141D-A6DF-4812-9680-A07ED4A26FAB}" type="presOf" srcId="{08D34135-42A8-42B4-9921-A6FAB7F75098}" destId="{7FF60609-07B3-44A2-ADC7-81C5B832E3CD}" srcOrd="0" destOrd="0" presId="urn:microsoft.com/office/officeart/2005/8/layout/default"/>
    <dgm:cxn modelId="{A185E4C1-6702-4D0E-8F7C-FBDD9F5F3EE6}" srcId="{78FAC529-A2BE-47B4-A40B-9B16D905DF4F}" destId="{08D34135-42A8-42B4-9921-A6FAB7F75098}" srcOrd="0" destOrd="0" parTransId="{A5970C9E-2A31-427C-B133-2C0C1D0E6A75}" sibTransId="{8786576F-45D0-4070-882A-34422950CC62}"/>
    <dgm:cxn modelId="{F8A25F0A-E709-468D-9803-5DE739F4EDFD}" srcId="{78FAC529-A2BE-47B4-A40B-9B16D905DF4F}" destId="{C8B7FAFB-E636-4275-A0AE-0736A56BB2F3}" srcOrd="1" destOrd="0" parTransId="{E1100A75-4DB6-472E-BA1D-5348D7B4CEBF}" sibTransId="{AAF4E481-2C3A-4CA3-96C7-8008745001B8}"/>
    <dgm:cxn modelId="{7660D0BC-03C5-49A6-BFD1-15A37FA2D597}" srcId="{78FAC529-A2BE-47B4-A40B-9B16D905DF4F}" destId="{E33B127B-11B0-4F5B-8EDE-329F12E895FF}" srcOrd="2" destOrd="0" parTransId="{BAEBFE4C-CCE7-4321-AA2B-A6D6F1619609}" sibTransId="{D28F53EF-4055-4658-BB5A-3132197DEBFD}"/>
    <dgm:cxn modelId="{1B7B217F-AF19-4FDB-9529-9F65D4810174}" srcId="{78FAC529-A2BE-47B4-A40B-9B16D905DF4F}" destId="{80603CD5-EAF4-4DD8-91CA-5D4CC96D32FC}" srcOrd="3" destOrd="0" parTransId="{E1EA3F6F-96C2-4E9C-9FBA-61DE8EBB0EBA}" sibTransId="{4355518D-368C-430F-8A6A-B8E0828026F7}"/>
    <dgm:cxn modelId="{CCDF0B27-CCAF-4A29-8FEA-B0C27011A547}" type="presOf" srcId="{E33B127B-11B0-4F5B-8EDE-329F12E895FF}" destId="{65383096-F4BB-4009-9EEE-334841A01909}" srcOrd="0" destOrd="0" presId="urn:microsoft.com/office/officeart/2005/8/layout/default"/>
    <dgm:cxn modelId="{7EFF2240-7782-4B94-87F1-B7ABD7AD54E1}" type="presOf" srcId="{80603CD5-EAF4-4DD8-91CA-5D4CC96D32FC}" destId="{0F52A833-8359-4C6E-9FBE-F34C5AF0C304}" srcOrd="0" destOrd="0" presId="urn:microsoft.com/office/officeart/2005/8/layout/default"/>
    <dgm:cxn modelId="{5A1B0D74-1537-4C23-BDFA-51EF20118370}" type="presOf" srcId="{C8B7FAFB-E636-4275-A0AE-0736A56BB2F3}" destId="{4ECF2A97-765C-4EA3-9F66-DDCCBC1B3235}" srcOrd="0" destOrd="0" presId="urn:microsoft.com/office/officeart/2005/8/layout/default"/>
    <dgm:cxn modelId="{16A409FA-BEC4-4393-9D7E-EF9D86870A8A}" type="presParOf" srcId="{190ED6C9-9993-4BB0-A201-05B13345EDC1}" destId="{7FF60609-07B3-44A2-ADC7-81C5B832E3CD}" srcOrd="0" destOrd="0" presId="urn:microsoft.com/office/officeart/2005/8/layout/default"/>
    <dgm:cxn modelId="{12549011-A485-48F6-B915-1B3E3CEB2943}" type="presParOf" srcId="{190ED6C9-9993-4BB0-A201-05B13345EDC1}" destId="{A7B9B175-DA14-4BD5-B66D-EE5F0D03007C}" srcOrd="1" destOrd="0" presId="urn:microsoft.com/office/officeart/2005/8/layout/default"/>
    <dgm:cxn modelId="{6F8B6A50-5BC2-40FC-A4C8-29AA99AF2C88}" type="presParOf" srcId="{190ED6C9-9993-4BB0-A201-05B13345EDC1}" destId="{4ECF2A97-765C-4EA3-9F66-DDCCBC1B3235}" srcOrd="2" destOrd="0" presId="urn:microsoft.com/office/officeart/2005/8/layout/default"/>
    <dgm:cxn modelId="{38780C96-C90E-4358-A123-DD9677E2268F}" type="presParOf" srcId="{190ED6C9-9993-4BB0-A201-05B13345EDC1}" destId="{E1BA9A7C-E9A6-4C52-B213-D7AF6D91357D}" srcOrd="3" destOrd="0" presId="urn:microsoft.com/office/officeart/2005/8/layout/default"/>
    <dgm:cxn modelId="{F133CCE4-DE0B-43C5-BED4-7596A9FBFA95}" type="presParOf" srcId="{190ED6C9-9993-4BB0-A201-05B13345EDC1}" destId="{65383096-F4BB-4009-9EEE-334841A01909}" srcOrd="4" destOrd="0" presId="urn:microsoft.com/office/officeart/2005/8/layout/default"/>
    <dgm:cxn modelId="{4FFE3B0B-4ED5-4843-AA96-19AACAC4729A}" type="presParOf" srcId="{190ED6C9-9993-4BB0-A201-05B13345EDC1}" destId="{D29451FF-4B8E-4922-B66C-7B37CBDADF93}" srcOrd="5" destOrd="0" presId="urn:microsoft.com/office/officeart/2005/8/layout/default"/>
    <dgm:cxn modelId="{66A68FDC-99A6-4534-B795-5CFAF1BCF4FA}" type="presParOf" srcId="{190ED6C9-9993-4BB0-A201-05B13345EDC1}" destId="{0F52A833-8359-4C6E-9FBE-F34C5AF0C30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3752D-0035-499B-97B7-425D000EE8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C53EBC-D1B1-496F-99EF-4964744298A4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請小孩思考並寫下最近想要買的東西？假如每個月可以存</a:t>
          </a:r>
          <a:r>
            <a:rPr lang="en-US" altLang="zh-TW" sz="2200" dirty="0" smtClean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元，需要花多少個月才可以存下足夠的錢來購買？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408B9DC4-7352-4BB6-AC2E-49BE61F0B06C}" type="parTrans" cxnId="{1F3AFA46-14BC-4602-9433-7404CF67B0DC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191ADE5E-5A8C-4A8C-B256-5B3563F10148}" type="sibTrans" cxnId="{1F3AFA46-14BC-4602-9433-7404CF67B0DC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1ADC889D-6186-4530-B836-7B6C33B79BFA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給予孩子一本記帳本，一週或一個月後，與孩子一起回想這段日子以來如何消費買東西，分享學習記帳的心得與感想。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588DF7D6-8AC9-42C5-A9A5-8FD73DDC1091}" type="parTrans" cxnId="{96F9A1A9-8A7F-49A1-92C6-A56DFEA97497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F85CE8B5-330E-4DF0-9A70-D1FBDFDA518D}" type="sibTrans" cxnId="{96F9A1A9-8A7F-49A1-92C6-A56DFEA97497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31DFBEB8-C299-455B-B6CD-620E6C129724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itchFamily="34" charset="-120"/>
              <a:ea typeface="微軟正黑體" pitchFamily="34" charset="-120"/>
            </a:rPr>
            <a:t>請小朋友思考並討論一下，為什麼「要用身邊的閒錢」來投資？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7DB03EC4-9C9C-4227-A239-47657862171A}" type="parTrans" cxnId="{E78CFB08-4B4D-45E2-AB83-731E0CAEFC94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6BDCE06D-86A9-4F17-B4C2-2C6C3D8732FB}" type="sibTrans" cxnId="{E78CFB08-4B4D-45E2-AB83-731E0CAEFC94}">
      <dgm:prSet/>
      <dgm:spPr/>
      <dgm:t>
        <a:bodyPr/>
        <a:lstStyle/>
        <a:p>
          <a:endParaRPr lang="zh-TW" altLang="en-US" sz="2200">
            <a:latin typeface="微軟正黑體" pitchFamily="34" charset="-120"/>
            <a:ea typeface="微軟正黑體" pitchFamily="34" charset="-120"/>
          </a:endParaRPr>
        </a:p>
      </dgm:t>
    </dgm:pt>
    <dgm:pt modelId="{37B2E040-D2BB-4D6D-88D5-E14187D43C11}" type="pres">
      <dgm:prSet presAssocID="{25F3752D-0035-499B-97B7-425D000EE8DC}" presName="linear" presStyleCnt="0">
        <dgm:presLayoutVars>
          <dgm:dir/>
          <dgm:resizeHandles val="exact"/>
        </dgm:presLayoutVars>
      </dgm:prSet>
      <dgm:spPr/>
    </dgm:pt>
    <dgm:pt modelId="{0CC97688-DA3C-4916-ACDC-9A90ADE90021}" type="pres">
      <dgm:prSet presAssocID="{5CC53EBC-D1B1-496F-99EF-4964744298A4}" presName="comp" presStyleCnt="0"/>
      <dgm:spPr/>
    </dgm:pt>
    <dgm:pt modelId="{045EBB8D-760A-4F1B-BBA3-FED166D27FE9}" type="pres">
      <dgm:prSet presAssocID="{5CC53EBC-D1B1-496F-99EF-4964744298A4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53BD4D7A-4DFA-46B3-BFFC-170AF6D04309}" type="pres">
      <dgm:prSet presAssocID="{5CC53EBC-D1B1-496F-99EF-4964744298A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F0643D-77A7-40A2-926B-5C004D4B220C}" type="pres">
      <dgm:prSet presAssocID="{5CC53EBC-D1B1-496F-99EF-4964744298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3290B7-F1A1-4A9F-A163-083263E40C38}" type="pres">
      <dgm:prSet presAssocID="{191ADE5E-5A8C-4A8C-B256-5B3563F10148}" presName="spacer" presStyleCnt="0"/>
      <dgm:spPr/>
    </dgm:pt>
    <dgm:pt modelId="{EA0F7F65-36E8-4AAD-91DE-D78945C5D979}" type="pres">
      <dgm:prSet presAssocID="{1ADC889D-6186-4530-B836-7B6C33B79BFA}" presName="comp" presStyleCnt="0"/>
      <dgm:spPr/>
    </dgm:pt>
    <dgm:pt modelId="{6877CA62-E646-4399-8DB9-EAE107F071DC}" type="pres">
      <dgm:prSet presAssocID="{1ADC889D-6186-4530-B836-7B6C33B79BFA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40AA7518-5D83-498D-B332-66547E3C30D6}" type="pres">
      <dgm:prSet presAssocID="{1ADC889D-6186-4530-B836-7B6C33B79BF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71CA77-313B-4C35-AC1F-A93CED61A066}" type="pres">
      <dgm:prSet presAssocID="{1ADC889D-6186-4530-B836-7B6C33B79B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FDEE37-2338-498A-8EA7-1B748E739BE0}" type="pres">
      <dgm:prSet presAssocID="{F85CE8B5-330E-4DF0-9A70-D1FBDFDA518D}" presName="spacer" presStyleCnt="0"/>
      <dgm:spPr/>
    </dgm:pt>
    <dgm:pt modelId="{6BCFFE38-2D6C-4611-925A-343E76E1A9EA}" type="pres">
      <dgm:prSet presAssocID="{31DFBEB8-C299-455B-B6CD-620E6C129724}" presName="comp" presStyleCnt="0"/>
      <dgm:spPr/>
    </dgm:pt>
    <dgm:pt modelId="{D1736817-B033-414D-93AC-BD7A8899FF12}" type="pres">
      <dgm:prSet presAssocID="{31DFBEB8-C299-455B-B6CD-620E6C129724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C1AE8785-4467-4406-A045-EAB6D55A3AB3}" type="pres">
      <dgm:prSet presAssocID="{31DFBEB8-C299-455B-B6CD-620E6C12972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31495E-9D3B-450F-AA95-6EE509DCCC30}" type="pres">
      <dgm:prSet presAssocID="{31DFBEB8-C299-455B-B6CD-620E6C12972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8CFB08-4B4D-45E2-AB83-731E0CAEFC94}" srcId="{25F3752D-0035-499B-97B7-425D000EE8DC}" destId="{31DFBEB8-C299-455B-B6CD-620E6C129724}" srcOrd="2" destOrd="0" parTransId="{7DB03EC4-9C9C-4227-A239-47657862171A}" sibTransId="{6BDCE06D-86A9-4F17-B4C2-2C6C3D8732FB}"/>
    <dgm:cxn modelId="{A5FFBED2-602E-4667-BE45-66A52715040C}" type="presOf" srcId="{5CC53EBC-D1B1-496F-99EF-4964744298A4}" destId="{045EBB8D-760A-4F1B-BBA3-FED166D27FE9}" srcOrd="0" destOrd="0" presId="urn:microsoft.com/office/officeart/2005/8/layout/vList4"/>
    <dgm:cxn modelId="{96F9A1A9-8A7F-49A1-92C6-A56DFEA97497}" srcId="{25F3752D-0035-499B-97B7-425D000EE8DC}" destId="{1ADC889D-6186-4530-B836-7B6C33B79BFA}" srcOrd="1" destOrd="0" parTransId="{588DF7D6-8AC9-42C5-A9A5-8FD73DDC1091}" sibTransId="{F85CE8B5-330E-4DF0-9A70-D1FBDFDA518D}"/>
    <dgm:cxn modelId="{44E46816-E42B-4A59-901D-032D6AE9D97B}" type="presOf" srcId="{31DFBEB8-C299-455B-B6CD-620E6C129724}" destId="{0631495E-9D3B-450F-AA95-6EE509DCCC30}" srcOrd="1" destOrd="0" presId="urn:microsoft.com/office/officeart/2005/8/layout/vList4"/>
    <dgm:cxn modelId="{B30623C3-F365-4B47-B155-24655D86B5C7}" type="presOf" srcId="{5CC53EBC-D1B1-496F-99EF-4964744298A4}" destId="{E6F0643D-77A7-40A2-926B-5C004D4B220C}" srcOrd="1" destOrd="0" presId="urn:microsoft.com/office/officeart/2005/8/layout/vList4"/>
    <dgm:cxn modelId="{1F3AFA46-14BC-4602-9433-7404CF67B0DC}" srcId="{25F3752D-0035-499B-97B7-425D000EE8DC}" destId="{5CC53EBC-D1B1-496F-99EF-4964744298A4}" srcOrd="0" destOrd="0" parTransId="{408B9DC4-7352-4BB6-AC2E-49BE61F0B06C}" sibTransId="{191ADE5E-5A8C-4A8C-B256-5B3563F10148}"/>
    <dgm:cxn modelId="{98689D61-AE09-4191-AA24-DC85188B170A}" type="presOf" srcId="{1ADC889D-6186-4530-B836-7B6C33B79BFA}" destId="{6877CA62-E646-4399-8DB9-EAE107F071DC}" srcOrd="0" destOrd="0" presId="urn:microsoft.com/office/officeart/2005/8/layout/vList4"/>
    <dgm:cxn modelId="{BA59E1E0-2B72-49B4-A226-182636AB57C9}" type="presOf" srcId="{31DFBEB8-C299-455B-B6CD-620E6C129724}" destId="{D1736817-B033-414D-93AC-BD7A8899FF12}" srcOrd="0" destOrd="0" presId="urn:microsoft.com/office/officeart/2005/8/layout/vList4"/>
    <dgm:cxn modelId="{5D455FC2-6ED2-49B4-947D-C80DC7E30BBB}" type="presOf" srcId="{1ADC889D-6186-4530-B836-7B6C33B79BFA}" destId="{F771CA77-313B-4C35-AC1F-A93CED61A066}" srcOrd="1" destOrd="0" presId="urn:microsoft.com/office/officeart/2005/8/layout/vList4"/>
    <dgm:cxn modelId="{63DB7005-0849-4915-BEC0-076C17E49B80}" type="presOf" srcId="{25F3752D-0035-499B-97B7-425D000EE8DC}" destId="{37B2E040-D2BB-4D6D-88D5-E14187D43C11}" srcOrd="0" destOrd="0" presId="urn:microsoft.com/office/officeart/2005/8/layout/vList4"/>
    <dgm:cxn modelId="{944AF79C-FDE6-44D8-9CE5-4F223F9F2B50}" type="presParOf" srcId="{37B2E040-D2BB-4D6D-88D5-E14187D43C11}" destId="{0CC97688-DA3C-4916-ACDC-9A90ADE90021}" srcOrd="0" destOrd="0" presId="urn:microsoft.com/office/officeart/2005/8/layout/vList4"/>
    <dgm:cxn modelId="{BD3A9E07-19E5-496E-A7C7-02F2FBBE2AE4}" type="presParOf" srcId="{0CC97688-DA3C-4916-ACDC-9A90ADE90021}" destId="{045EBB8D-760A-4F1B-BBA3-FED166D27FE9}" srcOrd="0" destOrd="0" presId="urn:microsoft.com/office/officeart/2005/8/layout/vList4"/>
    <dgm:cxn modelId="{DBADA394-8D88-4E09-A1CB-9DA15A254D2D}" type="presParOf" srcId="{0CC97688-DA3C-4916-ACDC-9A90ADE90021}" destId="{53BD4D7A-4DFA-46B3-BFFC-170AF6D04309}" srcOrd="1" destOrd="0" presId="urn:microsoft.com/office/officeart/2005/8/layout/vList4"/>
    <dgm:cxn modelId="{31DB2FFE-7200-4E6B-8B8B-2546415AB532}" type="presParOf" srcId="{0CC97688-DA3C-4916-ACDC-9A90ADE90021}" destId="{E6F0643D-77A7-40A2-926B-5C004D4B220C}" srcOrd="2" destOrd="0" presId="urn:microsoft.com/office/officeart/2005/8/layout/vList4"/>
    <dgm:cxn modelId="{8007BCAA-21B1-4598-AA2C-176FA7D4F1DE}" type="presParOf" srcId="{37B2E040-D2BB-4D6D-88D5-E14187D43C11}" destId="{573290B7-F1A1-4A9F-A163-083263E40C38}" srcOrd="1" destOrd="0" presId="urn:microsoft.com/office/officeart/2005/8/layout/vList4"/>
    <dgm:cxn modelId="{4B496ACA-EA9B-46CB-94BE-4A91057D9882}" type="presParOf" srcId="{37B2E040-D2BB-4D6D-88D5-E14187D43C11}" destId="{EA0F7F65-36E8-4AAD-91DE-D78945C5D979}" srcOrd="2" destOrd="0" presId="urn:microsoft.com/office/officeart/2005/8/layout/vList4"/>
    <dgm:cxn modelId="{02B06E49-9E78-495C-8BD8-0ED2DA2E12A4}" type="presParOf" srcId="{EA0F7F65-36E8-4AAD-91DE-D78945C5D979}" destId="{6877CA62-E646-4399-8DB9-EAE107F071DC}" srcOrd="0" destOrd="0" presId="urn:microsoft.com/office/officeart/2005/8/layout/vList4"/>
    <dgm:cxn modelId="{132D8D9A-7EBD-4920-A623-3AE91AB73CDF}" type="presParOf" srcId="{EA0F7F65-36E8-4AAD-91DE-D78945C5D979}" destId="{40AA7518-5D83-498D-B332-66547E3C30D6}" srcOrd="1" destOrd="0" presId="urn:microsoft.com/office/officeart/2005/8/layout/vList4"/>
    <dgm:cxn modelId="{A5D2A57C-7746-4869-929D-0C97B6B7B182}" type="presParOf" srcId="{EA0F7F65-36E8-4AAD-91DE-D78945C5D979}" destId="{F771CA77-313B-4C35-AC1F-A93CED61A066}" srcOrd="2" destOrd="0" presId="urn:microsoft.com/office/officeart/2005/8/layout/vList4"/>
    <dgm:cxn modelId="{029DC04C-EAF5-4E5D-A976-91F2DDFDC230}" type="presParOf" srcId="{37B2E040-D2BB-4D6D-88D5-E14187D43C11}" destId="{ACFDEE37-2338-498A-8EA7-1B748E739BE0}" srcOrd="3" destOrd="0" presId="urn:microsoft.com/office/officeart/2005/8/layout/vList4"/>
    <dgm:cxn modelId="{5C9ECF24-2604-4058-B054-0B1F6CEAD21F}" type="presParOf" srcId="{37B2E040-D2BB-4D6D-88D5-E14187D43C11}" destId="{6BCFFE38-2D6C-4611-925A-343E76E1A9EA}" srcOrd="4" destOrd="0" presId="urn:microsoft.com/office/officeart/2005/8/layout/vList4"/>
    <dgm:cxn modelId="{EFA26D1D-BCC7-4EE6-AA42-9D1CC02AE752}" type="presParOf" srcId="{6BCFFE38-2D6C-4611-925A-343E76E1A9EA}" destId="{D1736817-B033-414D-93AC-BD7A8899FF12}" srcOrd="0" destOrd="0" presId="urn:microsoft.com/office/officeart/2005/8/layout/vList4"/>
    <dgm:cxn modelId="{AD890070-8C24-48F8-9A43-B71850E4D553}" type="presParOf" srcId="{6BCFFE38-2D6C-4611-925A-343E76E1A9EA}" destId="{C1AE8785-4467-4406-A045-EAB6D55A3AB3}" srcOrd="1" destOrd="0" presId="urn:microsoft.com/office/officeart/2005/8/layout/vList4"/>
    <dgm:cxn modelId="{32A37D1E-B141-4BC9-8B1C-A387AA59A867}" type="presParOf" srcId="{6BCFFE38-2D6C-4611-925A-343E76E1A9EA}" destId="{0631495E-9D3B-450F-AA95-6EE509DCCC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270CF-8F37-439F-94B0-6B97564F40BD}">
      <dsp:nvSpPr>
        <dsp:cNvPr id="0" name=""/>
        <dsp:cNvSpPr/>
      </dsp:nvSpPr>
      <dsp:spPr>
        <a:xfrm>
          <a:off x="0" y="3274642"/>
          <a:ext cx="7056784" cy="12056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三、青春期（</a:t>
          </a: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13~18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274642"/>
        <a:ext cx="7056784" cy="651064"/>
      </dsp:txXfrm>
    </dsp:sp>
    <dsp:sp modelId="{5A5CAA47-10A0-42F4-996B-5584A35469C0}">
      <dsp:nvSpPr>
        <dsp:cNvPr id="0" name=""/>
        <dsp:cNvSpPr/>
      </dsp:nvSpPr>
      <dsp:spPr>
        <a:xfrm>
          <a:off x="0" y="3878157"/>
          <a:ext cx="7056784" cy="8008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這是孩子思考能力大躍進的階段，應適時地幫助孩子釐清價值觀，教導孩子基本的金融理財觀念與知識。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878157"/>
        <a:ext cx="7056784" cy="800823"/>
      </dsp:txXfrm>
    </dsp:sp>
    <dsp:sp modelId="{1C76BDCA-3244-4430-834B-389A5BC10E09}">
      <dsp:nvSpPr>
        <dsp:cNvPr id="0" name=""/>
        <dsp:cNvSpPr/>
      </dsp:nvSpPr>
      <dsp:spPr>
        <a:xfrm rot="10800000">
          <a:off x="0" y="1601929"/>
          <a:ext cx="7056784" cy="169677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二、學齡階段（</a:t>
          </a: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6~12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601929"/>
        <a:ext cx="7056784" cy="595569"/>
      </dsp:txXfrm>
    </dsp:sp>
    <dsp:sp modelId="{54CA46B1-7CA4-4B60-ACE7-BE1807F779A8}">
      <dsp:nvSpPr>
        <dsp:cNvPr id="0" name=""/>
        <dsp:cNvSpPr/>
      </dsp:nvSpPr>
      <dsp:spPr>
        <a:xfrm>
          <a:off x="0" y="2082660"/>
          <a:ext cx="7056784" cy="7377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父母可以藉由零用錢制度，幫助孩子建立自我管理的能力。滿足「想要」的需求，孩子才有機會從經驗中學習。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082660"/>
        <a:ext cx="7056784" cy="737783"/>
      </dsp:txXfrm>
    </dsp:sp>
    <dsp:sp modelId="{EF7502D4-E190-4144-8943-2DAD2AB18C9D}">
      <dsp:nvSpPr>
        <dsp:cNvPr id="0" name=""/>
        <dsp:cNvSpPr/>
      </dsp:nvSpPr>
      <dsp:spPr>
        <a:xfrm rot="10800000">
          <a:off x="0" y="1539"/>
          <a:ext cx="7056784" cy="162445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一、學前階段（</a:t>
          </a: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～</a:t>
          </a: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歲）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539"/>
        <a:ext cx="7056784" cy="570183"/>
      </dsp:txXfrm>
    </dsp:sp>
    <dsp:sp modelId="{D5ECBAF9-AB85-4A1C-AAED-11A6BF88DD90}">
      <dsp:nvSpPr>
        <dsp:cNvPr id="0" name=""/>
        <dsp:cNvSpPr/>
      </dsp:nvSpPr>
      <dsp:spPr>
        <a:xfrm>
          <a:off x="0" y="446109"/>
          <a:ext cx="7056784" cy="7377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父母可以在合理範圍內滿足孩子的「需要」，針對「想要」的部分則要求孩子做適度的節制，才能發展出自我克制的能力。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46109"/>
        <a:ext cx="7056784" cy="7377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F60609-07B3-44A2-ADC7-81C5B832E3CD}">
      <dsp:nvSpPr>
        <dsp:cNvPr id="0" name=""/>
        <dsp:cNvSpPr/>
      </dsp:nvSpPr>
      <dsp:spPr>
        <a:xfrm>
          <a:off x="931" y="50296"/>
          <a:ext cx="3633802" cy="2180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分清楚「需要」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VS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「想要」。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31" y="50296"/>
        <a:ext cx="3633802" cy="2180281"/>
      </dsp:txXfrm>
    </dsp:sp>
    <dsp:sp modelId="{4ECF2A97-765C-4EA3-9F66-DDCCBC1B3235}">
      <dsp:nvSpPr>
        <dsp:cNvPr id="0" name=""/>
        <dsp:cNvSpPr/>
      </dsp:nvSpPr>
      <dsp:spPr>
        <a:xfrm>
          <a:off x="3998114" y="50296"/>
          <a:ext cx="3633802" cy="2180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善用訓練克制欲望的棉花糖理論。能夠延遲消費、克制欲望的小孩，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長大後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成功機率較高。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998114" y="50296"/>
        <a:ext cx="3633802" cy="2180281"/>
      </dsp:txXfrm>
    </dsp:sp>
    <dsp:sp modelId="{65383096-F4BB-4009-9EEE-334841A01909}">
      <dsp:nvSpPr>
        <dsp:cNvPr id="0" name=""/>
        <dsp:cNvSpPr/>
      </dsp:nvSpPr>
      <dsp:spPr>
        <a:xfrm>
          <a:off x="931" y="2593958"/>
          <a:ext cx="3633802" cy="2180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父母可以在家中擔任銀行的角色，例如鼓勵儲蓄這件事，父母可以提供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％的利率給孩子，存多少錢，父母提撥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％做為獎勵。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31" y="2593958"/>
        <a:ext cx="3633802" cy="2180281"/>
      </dsp:txXfrm>
    </dsp:sp>
    <dsp:sp modelId="{0F52A833-8359-4C6E-9FBE-F34C5AF0C304}">
      <dsp:nvSpPr>
        <dsp:cNvPr id="0" name=""/>
        <dsp:cNvSpPr/>
      </dsp:nvSpPr>
      <dsp:spPr>
        <a:xfrm>
          <a:off x="3998114" y="2593958"/>
          <a:ext cx="3633802" cy="21802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以家庭代幣代替金錢，給予孩子獎勵。例如，為鼓勵孩子做家事，或成績有好的表現，可以用獎勵卡、紅利點數等方式替代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998114" y="2593958"/>
        <a:ext cx="3633802" cy="21802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EBB8D-760A-4F1B-BBA3-FED166D27FE9}">
      <dsp:nvSpPr>
        <dsp:cNvPr id="0" name=""/>
        <dsp:cNvSpPr/>
      </dsp:nvSpPr>
      <dsp:spPr>
        <a:xfrm>
          <a:off x="0" y="0"/>
          <a:ext cx="7416824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請小孩思考並寫下最近想要買的東西？假如每個月可以存</a:t>
          </a:r>
          <a:r>
            <a:rPr lang="en-US" altLang="zh-TW" sz="2200" kern="1200" dirty="0" smtClean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元，需要花多少個月才可以存下足夠的錢來購買？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10364" y="0"/>
        <a:ext cx="5806459" cy="1269999"/>
      </dsp:txXfrm>
    </dsp:sp>
    <dsp:sp modelId="{53BD4D7A-4DFA-46B3-BFFC-170AF6D04309}">
      <dsp:nvSpPr>
        <dsp:cNvPr id="0" name=""/>
        <dsp:cNvSpPr/>
      </dsp:nvSpPr>
      <dsp:spPr>
        <a:xfrm>
          <a:off x="126999" y="126999"/>
          <a:ext cx="148336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7CA62-E646-4399-8DB9-EAE107F071DC}">
      <dsp:nvSpPr>
        <dsp:cNvPr id="0" name=""/>
        <dsp:cNvSpPr/>
      </dsp:nvSpPr>
      <dsp:spPr>
        <a:xfrm>
          <a:off x="0" y="1396999"/>
          <a:ext cx="7416824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給予孩子一本記帳本，一週或一個月後，與孩子一起回想這段日子以來如何消費買東西，分享學習記帳的心得與感想。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10364" y="1396999"/>
        <a:ext cx="5806459" cy="1269999"/>
      </dsp:txXfrm>
    </dsp:sp>
    <dsp:sp modelId="{40AA7518-5D83-498D-B332-66547E3C30D6}">
      <dsp:nvSpPr>
        <dsp:cNvPr id="0" name=""/>
        <dsp:cNvSpPr/>
      </dsp:nvSpPr>
      <dsp:spPr>
        <a:xfrm>
          <a:off x="126999" y="1523999"/>
          <a:ext cx="148336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6817-B033-414D-93AC-BD7A8899FF12}">
      <dsp:nvSpPr>
        <dsp:cNvPr id="0" name=""/>
        <dsp:cNvSpPr/>
      </dsp:nvSpPr>
      <dsp:spPr>
        <a:xfrm>
          <a:off x="0" y="2793999"/>
          <a:ext cx="7416824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請小朋友思考並討論一下，為什麼「要用身邊的閒錢」來投資？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10364" y="2793999"/>
        <a:ext cx="5806459" cy="1269999"/>
      </dsp:txXfrm>
    </dsp:sp>
    <dsp:sp modelId="{C1AE8785-4467-4406-A045-EAB6D55A3AB3}">
      <dsp:nvSpPr>
        <dsp:cNvPr id="0" name=""/>
        <dsp:cNvSpPr/>
      </dsp:nvSpPr>
      <dsp:spPr>
        <a:xfrm>
          <a:off x="126999" y="2920999"/>
          <a:ext cx="148336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7C1B-97B5-4296-BD4A-FAADBE116113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C9D5-CC2B-4C1D-B335-4677DF1046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vm.com.tw/event/GVE00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行銷部\理出孩子大未來專刊\To 雜誌行銷部 理出孩子大未來 照片\13.jpg"/>
          <p:cNvPicPr>
            <a:picLocks noChangeAspect="1" noChangeArrowheads="1"/>
          </p:cNvPicPr>
          <p:nvPr/>
        </p:nvPicPr>
        <p:blipFill>
          <a:blip r:embed="rId2" cstate="print"/>
          <a:srcRect l="5255" r="58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067944" y="4077072"/>
            <a:ext cx="507605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身為家長的你，是否常常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苦惱如何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給孩子零用錢？給多少？多久給一次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面對外界的誘惑，怎樣教孩子什麼是必要？什麼是需要？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364502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</a:t>
            </a:r>
            <a:r>
              <a:rPr lang="zh-TW" altLang="en-US" dirty="0" smtClean="0"/>
              <a:t>本書不教你理財，而是教你理出孩子大未來！</a:t>
            </a: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987824" y="5006206"/>
            <a:ext cx="57241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定價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:380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元 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特價 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:299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元</a:t>
            </a:r>
          </a:p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全國各書店均有銷售 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團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購優惠專線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02-2517-3688#837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#866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844"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行銷部\理出孩子大未來專刊\理出孩子大未來(正確版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354793" cy="2924944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2987824" y="4149080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專題網站：</a:t>
            </a:r>
            <a:r>
              <a:rPr lang="en-US" altLang="zh-TW" sz="2400" u="sng" dirty="0" smtClean="0">
                <a:hlinkClick r:id="rId4"/>
              </a:rPr>
              <a:t>http</a:t>
            </a:r>
            <a:r>
              <a:rPr lang="en-US" altLang="zh-TW" sz="2400" u="sng" dirty="0" smtClean="0">
                <a:hlinkClick r:id="rId4"/>
              </a:rPr>
              <a:t>://www.gvm.com.tw/event/GVE001/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5576" y="47667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這本書</a:t>
            </a:r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不只教你理財教育，</a:t>
            </a:r>
            <a:endParaRPr lang="en-US" altLang="zh-TW" sz="3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更是教你理出孩子大未來！</a:t>
            </a:r>
            <a:endParaRPr lang="en-US" altLang="zh-TW" sz="3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827584" y="2060848"/>
            <a:ext cx="7704856" cy="24006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美國親子與理財議題的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專家</a:t>
            </a:r>
            <a:r>
              <a:rPr lang="en-US" altLang="zh-TW" sz="2500" dirty="0" err="1" smtClean="0">
                <a:latin typeface="微軟正黑體" pitchFamily="34" charset="-120"/>
                <a:ea typeface="微軟正黑體" pitchFamily="34" charset="-120"/>
              </a:rPr>
              <a:t>Joline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  Godfrey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強調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，幫助孩子發展經濟意識，就像「幫他們培養良好的衛生習慣一樣重要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教育部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從民國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年開始，已經將金融理財知識納入國中社會學科教學，並從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年開始納入基測考題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行銷部\理出孩子大未來專刊\To 雜誌行銷部 理出孩子大未來 照片\1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1" r="53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827584" y="119675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不同年齡階段的兒童，因為認知能力、情感特質不一樣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，理財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教育應隨年齡有所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差異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62970"/>
            <a:ext cx="59554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理財教育應循序漸進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899592" y="1916832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行銷部\理出孩子大未來專刊\To 雜誌行銷部 理出孩子大未來 照片\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827584" y="21328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7584" y="260648"/>
            <a:ext cx="7237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000" dirty="0" smtClean="0">
                <a:latin typeface="微軟正黑體" pitchFamily="34" charset="-120"/>
                <a:ea typeface="微軟正黑體" pitchFamily="34" charset="-120"/>
              </a:rPr>
              <a:t>教好小孩理財的</a:t>
            </a:r>
            <a:r>
              <a:rPr lang="zh-TW" altLang="zh-TW" sz="5000" dirty="0" smtClean="0"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5000" dirty="0" smtClean="0">
                <a:latin typeface="微軟正黑體" pitchFamily="34" charset="-120"/>
                <a:ea typeface="微軟正黑體" pitchFamily="34" charset="-120"/>
              </a:rPr>
              <a:t>招</a:t>
            </a:r>
            <a:endParaRPr lang="en-US" altLang="zh-TW" sz="5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827584" y="1340768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582"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611560" y="336976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財富就是一種分享的概念。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從分享的態度出發，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零用錢可以有一個公式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537495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假定孩子是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歲，爸爸一個月的收入是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萬塊，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乘以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，小孩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每個月的零用錢就是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塊錢。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476672"/>
            <a:ext cx="50738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500" dirty="0" smtClean="0">
                <a:latin typeface="微軟正黑體" pitchFamily="34" charset="-120"/>
                <a:ea typeface="微軟正黑體" pitchFamily="34" charset="-120"/>
              </a:rPr>
              <a:t>人文適性教育基金會執行長 楊文貴</a:t>
            </a:r>
            <a:endParaRPr lang="zh-TW" altLang="zh-TW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7824" y="112474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楊文貴為美國肯塔基大學教育與諮商心理學博士，專攻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兒童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人格教育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3568" y="4366845"/>
            <a:ext cx="3672408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500" dirty="0" smtClean="0">
                <a:latin typeface="微軟正黑體" pitchFamily="34" charset="-120"/>
                <a:ea typeface="微軟正黑體" pitchFamily="34" charset="-120"/>
              </a:rPr>
              <a:t>家庭主要收入者薪水</a:t>
            </a:r>
            <a:r>
              <a:rPr lang="zh-TW" altLang="zh-TW" sz="25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500" dirty="0" smtClean="0">
                <a:latin typeface="微軟正黑體" pitchFamily="34" charset="-120"/>
                <a:ea typeface="微軟正黑體" pitchFamily="34" charset="-120"/>
              </a:rPr>
              <a:t>千分之一</a:t>
            </a:r>
            <a:endParaRPr lang="zh-TW" altLang="en-US" sz="2500" dirty="0"/>
          </a:p>
        </p:txBody>
      </p:sp>
      <p:sp>
        <p:nvSpPr>
          <p:cNvPr id="9" name="圓角矩形 8"/>
          <p:cNvSpPr/>
          <p:nvPr/>
        </p:nvSpPr>
        <p:spPr>
          <a:xfrm>
            <a:off x="4932040" y="4366845"/>
            <a:ext cx="1440160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500" dirty="0" smtClean="0">
                <a:latin typeface="微軟正黑體" pitchFamily="34" charset="-120"/>
                <a:ea typeface="微軟正黑體" pitchFamily="34" charset="-120"/>
              </a:rPr>
              <a:t>孩子的年齡</a:t>
            </a:r>
            <a:endParaRPr lang="zh-TW" altLang="en-US" sz="25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27984" y="437903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X</a:t>
            </a:r>
            <a:endParaRPr lang="zh-TW" altLang="en-US" sz="4000" dirty="0"/>
          </a:p>
        </p:txBody>
      </p:sp>
      <p:sp>
        <p:nvSpPr>
          <p:cNvPr id="11" name="圓角矩形 10"/>
          <p:cNvSpPr/>
          <p:nvPr/>
        </p:nvSpPr>
        <p:spPr>
          <a:xfrm>
            <a:off x="7236296" y="4366845"/>
            <a:ext cx="1440160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零用錢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436684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＝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2526"/>
          <a:stretch>
            <a:fillRect/>
          </a:stretch>
        </p:blipFill>
        <p:spPr bwMode="auto">
          <a:xfrm>
            <a:off x="-1" y="3429000"/>
            <a:ext cx="914400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1913"/>
          <a:stretch>
            <a:fillRect/>
          </a:stretch>
        </p:blipFill>
        <p:spPr bwMode="auto">
          <a:xfrm>
            <a:off x="0" y="216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2771800" y="508898"/>
            <a:ext cx="583264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玉山金控總經理 黃男州</a:t>
            </a:r>
            <a:endParaRPr lang="zh-TW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理財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教育的重點不在一對兒女未來能夠賺多少錢，而是</a:t>
            </a:r>
            <a:r>
              <a:rPr lang="zh-TW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讓他們從小就理解天下沒有白吃的午餐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，必須付出勞力才能賺取，需要珍惜使用，最後才是用錢賺錢。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1800" y="3717032"/>
            <a:ext cx="63722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北教大社會暨公共事務學系副教授 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徐淑敏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429309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理財教應該是很寬廣的，包括</a:t>
            </a:r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賺錢、用錢、存錢、借錢、省錢、護錢六個面向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。除了教導金錢的來源、用途等基本觀念外，更應該讓孩子懂得珍惜與分享。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44"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179512" y="260648"/>
            <a:ext cx="6192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國立政治大學財務管理學系教授</a:t>
            </a:r>
            <a:r>
              <a:rPr lang="en-US" altLang="zh-TW" sz="25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25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周</a:t>
            </a:r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行一</a:t>
            </a:r>
            <a:endParaRPr lang="zh-TW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2688"/>
          <a:stretch>
            <a:fillRect/>
          </a:stretch>
        </p:blipFill>
        <p:spPr bwMode="auto">
          <a:xfrm>
            <a:off x="0" y="3429000"/>
            <a:ext cx="9144000" cy="32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07296" y="3681865"/>
            <a:ext cx="633670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臨床</a:t>
            </a:r>
            <a:r>
              <a:rPr lang="zh-TW" altLang="zh-TW" sz="2500" b="1" dirty="0" smtClean="0">
                <a:latin typeface="微軟正黑體" pitchFamily="34" charset="-120"/>
                <a:ea typeface="微軟正黑體" pitchFamily="34" charset="-120"/>
              </a:rPr>
              <a:t>心理師 張黛眉</a:t>
            </a:r>
            <a:endParaRPr lang="zh-TW" altLang="zh-TW" sz="2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金錢是一種流動的「能量」，反映父母的金錢價值觀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，對錢較健康的看法，是將它當做「能量」，不要讓小孩太執著於「想要有錢」或是「擔心沒錢」這樣的想法中。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24" y="1484784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理財是將工作辛苦賺來的錢，妥當管理，讓自己生活過得更好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，而非不切實際藉理財來發財，解決人生一切問題。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行銷部\理出孩子大未來專刊\To 雜誌行銷部 理出孩子大未來 照片\1.png"/>
          <p:cNvPicPr>
            <a:picLocks noChangeAspect="1" noChangeArrowheads="1"/>
          </p:cNvPicPr>
          <p:nvPr/>
        </p:nvPicPr>
        <p:blipFill>
          <a:blip r:embed="rId2" cstate="print"/>
          <a:srcRect r="6610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39552" y="3140968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27584" y="188640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4500" dirty="0" smtClean="0">
                <a:latin typeface="微軟正黑體" pitchFamily="34" charset="-120"/>
                <a:ea typeface="微軟正黑體" pitchFamily="34" charset="-120"/>
              </a:rPr>
              <a:t>堂課 建立</a:t>
            </a:r>
            <a:r>
              <a:rPr lang="zh-TW" altLang="en-US" sz="4500" dirty="0" smtClean="0">
                <a:latin typeface="微軟正黑體" pitchFamily="34" charset="-120"/>
                <a:ea typeface="微軟正黑體" pitchFamily="34" charset="-120"/>
              </a:rPr>
              <a:t>孩子</a:t>
            </a:r>
            <a:r>
              <a:rPr lang="zh-TW" altLang="en-US" sz="4500" dirty="0" smtClean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zh-TW" altLang="en-US" sz="4500" dirty="0" smtClean="0">
                <a:latin typeface="微軟正黑體" pitchFamily="34" charset="-120"/>
                <a:ea typeface="微軟正黑體" pitchFamily="34" charset="-120"/>
              </a:rPr>
              <a:t>金錢</a:t>
            </a:r>
            <a:r>
              <a:rPr lang="zh-TW" altLang="en-US" sz="4500" dirty="0" smtClean="0">
                <a:latin typeface="微軟正黑體" pitchFamily="34" charset="-120"/>
                <a:ea typeface="微軟正黑體" pitchFamily="34" charset="-120"/>
              </a:rPr>
              <a:t>觀</a:t>
            </a:r>
            <a:endParaRPr lang="zh-TW" altLang="en-US" sz="45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827584" y="16288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1691680" y="573325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更多精采內容請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見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理出孩子大未來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（遠見雜誌出版）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1560" y="692696"/>
            <a:ext cx="799288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 descr="D:\行銷部\理出孩子大未來專刊\理出孩子大未來(正確版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44158"/>
            <a:ext cx="4248472" cy="527713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76056" y="2636912"/>
            <a:ext cx="367240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1-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大趨勢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2-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兒童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理財營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3-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理財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自己教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4-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借鏡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財經人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5-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富豪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傳家經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教錢學</a:t>
            </a:r>
          </a:p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Part 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7-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九堂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金錢教育課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60032" y="1340768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精采書目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877</Words>
  <Application>Microsoft Office PowerPoint</Application>
  <PresentationFormat>如螢幕大小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ben.lin</dc:creator>
  <cp:lastModifiedBy>ben.lin</cp:lastModifiedBy>
  <cp:revision>66</cp:revision>
  <dcterms:created xsi:type="dcterms:W3CDTF">2012-06-29T07:28:05Z</dcterms:created>
  <dcterms:modified xsi:type="dcterms:W3CDTF">2012-07-02T11:27:38Z</dcterms:modified>
</cp:coreProperties>
</file>